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290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6" r:id="rId18"/>
    <p:sldId id="307" r:id="rId19"/>
    <p:sldId id="308" r:id="rId20"/>
    <p:sldId id="304" r:id="rId21"/>
    <p:sldId id="30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3/4/2013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Key Cryptography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</a:t>
            </a:r>
            <a:r>
              <a:rPr lang="en-US" smtClean="0"/>
              <a:t>Network Security  </a:t>
            </a:r>
            <a:r>
              <a:rPr lang="en-US"/>
              <a:t>–  Spring 2013</a:t>
            </a:r>
            <a:endParaRPr lang="en-US" dirty="0" smtClean="0"/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Public Key Cryptography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Pioneered by Whitfield </a:t>
            </a:r>
            <a:r>
              <a:rPr lang="en-US" dirty="0" err="1"/>
              <a:t>Diffie</a:t>
            </a:r>
            <a:r>
              <a:rPr lang="en-US" dirty="0"/>
              <a:t> and Martin Hellman in 1976</a:t>
            </a:r>
          </a:p>
          <a:p>
            <a:r>
              <a:rPr lang="en-US" dirty="0" smtClean="0"/>
              <a:t>Public-key / two-key / </a:t>
            </a:r>
            <a:r>
              <a:rPr lang="en-US" dirty="0"/>
              <a:t>asymmetric</a:t>
            </a:r>
            <a:r>
              <a:rPr lang="en-US" dirty="0" smtClean="0"/>
              <a:t> </a:t>
            </a:r>
            <a:r>
              <a:rPr lang="en-US" dirty="0"/>
              <a:t>cryptography involves the use of two keys: </a:t>
            </a:r>
          </a:p>
          <a:p>
            <a:pPr lvl="1"/>
            <a:r>
              <a:rPr lang="en-US" b="1" dirty="0"/>
              <a:t>Public-key (</a:t>
            </a:r>
            <a:r>
              <a:rPr lang="en-US" b="1" dirty="0" smtClean="0"/>
              <a:t>KU)</a:t>
            </a:r>
            <a:endParaRPr lang="en-US" dirty="0"/>
          </a:p>
          <a:p>
            <a:pPr lvl="2"/>
            <a:r>
              <a:rPr lang="en-US" dirty="0" smtClean="0"/>
              <a:t>Is known to everyone, used </a:t>
            </a:r>
            <a:r>
              <a:rPr lang="en-US" dirty="0"/>
              <a:t>to encrypt </a:t>
            </a:r>
            <a:r>
              <a:rPr lang="en-US" dirty="0" smtClean="0"/>
              <a:t>messages and </a:t>
            </a:r>
            <a:r>
              <a:rPr lang="en-US" dirty="0"/>
              <a:t>verify signatures </a:t>
            </a:r>
          </a:p>
          <a:p>
            <a:pPr lvl="2"/>
            <a:r>
              <a:rPr lang="en-US" dirty="0"/>
              <a:t>(Slot in the mailbox)</a:t>
            </a:r>
          </a:p>
          <a:p>
            <a:pPr lvl="1"/>
            <a:r>
              <a:rPr lang="en-US" b="1" dirty="0"/>
              <a:t>Private-key (</a:t>
            </a:r>
            <a:r>
              <a:rPr lang="en-US" b="1" dirty="0" smtClean="0"/>
              <a:t>KR)</a:t>
            </a:r>
            <a:endParaRPr lang="en-US" dirty="0"/>
          </a:p>
          <a:p>
            <a:pPr lvl="2"/>
            <a:r>
              <a:rPr lang="en-US" dirty="0" smtClean="0"/>
              <a:t>known </a:t>
            </a:r>
            <a:r>
              <a:rPr lang="en-US" dirty="0"/>
              <a:t>only to the recipient, used to decrypt </a:t>
            </a:r>
            <a:r>
              <a:rPr lang="en-US" dirty="0" smtClean="0"/>
              <a:t>messages and </a:t>
            </a:r>
            <a:r>
              <a:rPr lang="en-US" dirty="0"/>
              <a:t>sign (</a:t>
            </a:r>
            <a:r>
              <a:rPr lang="en-US" dirty="0" smtClean="0"/>
              <a:t>create signatures)</a:t>
            </a:r>
            <a:endParaRPr lang="en-US" dirty="0"/>
          </a:p>
          <a:p>
            <a:pPr lvl="2"/>
            <a:r>
              <a:rPr lang="en-US" dirty="0"/>
              <a:t>(Actual key to open the mailbox)</a:t>
            </a:r>
          </a:p>
          <a:p>
            <a:r>
              <a:rPr lang="en-US" dirty="0" smtClean="0"/>
              <a:t>Public </a:t>
            </a:r>
            <a:r>
              <a:rPr lang="en-US" dirty="0"/>
              <a:t>Key Cryptography is asymmetric because</a:t>
            </a:r>
          </a:p>
          <a:p>
            <a:pPr lvl="1"/>
            <a:r>
              <a:rPr lang="en-US" dirty="0"/>
              <a:t>Those who encrypt messages or verify signatures cannot decrypt messages or create signatures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Encryption 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13891186">
            <a:off x="3773488" y="3848100"/>
            <a:ext cx="32004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16088" y="20955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>
                <a:latin typeface="Comic Sans MS" pitchFamily="66" charset="0"/>
                <a:cs typeface="Arial" pitchFamily="34" charset="0"/>
              </a:rPr>
              <a:t>Encrypt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30888" y="20955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>
                <a:latin typeface="Comic Sans MS" pitchFamily="66" charset="0"/>
                <a:cs typeface="Arial" pitchFamily="34" charset="0"/>
              </a:rPr>
              <a:t>Decrypt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16200000">
            <a:off x="4268788" y="1905000"/>
            <a:ext cx="304800" cy="1143000"/>
          </a:xfrm>
          <a:prstGeom prst="can">
            <a:avLst>
              <a:gd name="adj" fmla="val 9375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087688" y="24765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992688" y="24765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801688" y="24765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7202488" y="24765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2401888" y="28575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6516688" y="28575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387725" y="1928812"/>
            <a:ext cx="220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  <a:cs typeface="Arial" pitchFamily="34" charset="0"/>
              </a:rPr>
              <a:t>Insecure channel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34963" y="2473325"/>
            <a:ext cx="90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035925" y="254952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300413" y="23622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y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1090613" y="2397125"/>
            <a:ext cx="363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7354888" y="2397125"/>
            <a:ext cx="363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873125" y="4230687"/>
            <a:ext cx="3476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 dirty="0">
                <a:latin typeface="Comic Sans MS" pitchFamily="66" charset="0"/>
                <a:cs typeface="Arial" pitchFamily="34" charset="0"/>
              </a:rPr>
              <a:t>y = </a:t>
            </a:r>
            <a:r>
              <a:rPr lang="en-US" i="1" dirty="0" err="1">
                <a:latin typeface="Comic Sans MS" pitchFamily="66" charset="0"/>
                <a:cs typeface="Arial" pitchFamily="34" charset="0"/>
              </a:rPr>
              <a:t>e</a:t>
            </a:r>
            <a:r>
              <a:rPr lang="en-US" i="1" baseline="-25000" dirty="0" err="1">
                <a:latin typeface="Comic Sans MS" pitchFamily="66" charset="0"/>
                <a:cs typeface="Arial" pitchFamily="34" charset="0"/>
              </a:rPr>
              <a:t>ku</a:t>
            </a:r>
            <a:r>
              <a:rPr lang="en-US" i="1" dirty="0">
                <a:latin typeface="Comic Sans MS" pitchFamily="66" charset="0"/>
                <a:cs typeface="Arial" pitchFamily="34" charset="0"/>
              </a:rPr>
              <a:t> (x)</a:t>
            </a:r>
            <a:r>
              <a:rPr lang="en-US" dirty="0">
                <a:latin typeface="Comic Sans MS" pitchFamily="66" charset="0"/>
                <a:cs typeface="Arial" pitchFamily="34" charset="0"/>
              </a:rPr>
              <a:t> :  </a:t>
            </a:r>
            <a:r>
              <a:rPr lang="en-US" dirty="0" err="1">
                <a:latin typeface="Comic Sans MS" pitchFamily="66" charset="0"/>
                <a:cs typeface="Arial" pitchFamily="34" charset="0"/>
              </a:rPr>
              <a:t>Ciphertext</a:t>
            </a:r>
            <a:endParaRPr lang="en-US" dirty="0">
              <a:latin typeface="Comic Sans MS" pitchFamily="66" charset="0"/>
              <a:cs typeface="Arial" pitchFamily="34" charset="0"/>
            </a:endParaRPr>
          </a:p>
          <a:p>
            <a:pPr eaLnBrk="1" hangingPunct="1"/>
            <a:r>
              <a:rPr lang="en-US" i="1" dirty="0">
                <a:latin typeface="Comic Sans MS" pitchFamily="66" charset="0"/>
                <a:cs typeface="Arial" pitchFamily="34" charset="0"/>
              </a:rPr>
              <a:t>x = </a:t>
            </a:r>
            <a:r>
              <a:rPr lang="en-US" i="1" dirty="0" err="1">
                <a:latin typeface="Comic Sans MS" pitchFamily="66" charset="0"/>
                <a:cs typeface="Arial" pitchFamily="34" charset="0"/>
              </a:rPr>
              <a:t>d</a:t>
            </a:r>
            <a:r>
              <a:rPr lang="en-US" i="1" baseline="-25000" dirty="0" err="1">
                <a:latin typeface="Comic Sans MS" pitchFamily="66" charset="0"/>
                <a:cs typeface="Arial" pitchFamily="34" charset="0"/>
              </a:rPr>
              <a:t>kr</a:t>
            </a:r>
            <a:r>
              <a:rPr lang="en-US" i="1" dirty="0">
                <a:latin typeface="Comic Sans MS" pitchFamily="66" charset="0"/>
                <a:cs typeface="Arial" pitchFamily="34" charset="0"/>
              </a:rPr>
              <a:t> (y)</a:t>
            </a:r>
            <a:r>
              <a:rPr lang="en-US" dirty="0">
                <a:latin typeface="Comic Sans MS" pitchFamily="66" charset="0"/>
                <a:cs typeface="Arial" pitchFamily="34" charset="0"/>
              </a:rPr>
              <a:t> :   Plaintext</a:t>
            </a:r>
            <a:endParaRPr lang="en-US" i="1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386013" y="2895600"/>
            <a:ext cx="855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ku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bob</a:t>
            </a:r>
            <a:endParaRPr lang="en-US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6516688" y="2854325"/>
            <a:ext cx="842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kr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bob</a:t>
            </a:r>
            <a:endParaRPr lang="en-US" i="1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24" name="Picture 22" descr="bd0665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914900"/>
            <a:ext cx="914400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3" descr="pe017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1638300"/>
            <a:ext cx="8858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4" descr="bd057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338" y="1549400"/>
            <a:ext cx="687387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5449888" y="5791200"/>
            <a:ext cx="2824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latin typeface="Comic Sans MS" pitchFamily="66" charset="0"/>
                <a:cs typeface="Arial" pitchFamily="34" charset="0"/>
              </a:rPr>
              <a:t>Oscar knows </a:t>
            </a:r>
            <a:r>
              <a:rPr lang="en-US" b="1" i="1">
                <a:latin typeface="Comic Sans MS" pitchFamily="66" charset="0"/>
                <a:cs typeface="Arial" pitchFamily="34" charset="0"/>
              </a:rPr>
              <a:t>ku</a:t>
            </a:r>
            <a:r>
              <a:rPr lang="en-US" b="1" i="1" baseline="-25000">
                <a:latin typeface="Comic Sans MS" pitchFamily="66" charset="0"/>
                <a:cs typeface="Arial" pitchFamily="34" charset="0"/>
              </a:rPr>
              <a:t>bob</a:t>
            </a:r>
            <a:endParaRPr lang="en-US" b="1"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It is easy to encrypt using the public key KU</a:t>
            </a:r>
          </a:p>
          <a:p>
            <a:r>
              <a:rPr lang="en-US" dirty="0"/>
              <a:t>It is easy to decrypt using the private key KR</a:t>
            </a:r>
          </a:p>
          <a:p>
            <a:r>
              <a:rPr lang="en-US" dirty="0"/>
              <a:t>It is computationally infeasible to determine the private key given the public key</a:t>
            </a:r>
          </a:p>
          <a:p>
            <a:r>
              <a:rPr lang="en-US" dirty="0"/>
              <a:t>It is computationally infeasible to determine the plaintext </a:t>
            </a:r>
            <a:r>
              <a:rPr lang="en-US" i="1" dirty="0"/>
              <a:t>x</a:t>
            </a:r>
            <a:r>
              <a:rPr lang="en-US" dirty="0"/>
              <a:t> given the </a:t>
            </a:r>
            <a:r>
              <a:rPr lang="en-US" dirty="0" err="1"/>
              <a:t>ciphertext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and the public key KU</a:t>
            </a:r>
          </a:p>
          <a:p>
            <a:r>
              <a:rPr lang="en-US" dirty="0"/>
              <a:t>It should be easy to generate a </a:t>
            </a:r>
            <a:r>
              <a:rPr lang="en-US" dirty="0" smtClean="0"/>
              <a:t>public key-private key </a:t>
            </a:r>
            <a:r>
              <a:rPr lang="en-US" dirty="0"/>
              <a:t>pair</a:t>
            </a:r>
          </a:p>
          <a:p>
            <a:r>
              <a:rPr lang="en-US" dirty="0"/>
              <a:t>Encryption and decryption should be inverse </a:t>
            </a:r>
            <a:r>
              <a:rPr lang="en-US" dirty="0" smtClean="0"/>
              <a:t>functions</a:t>
            </a:r>
          </a:p>
          <a:p>
            <a:pPr lvl="1"/>
            <a:r>
              <a:rPr lang="en-US" i="1" dirty="0" err="1" smtClean="0">
                <a:latin typeface="Comic Sans MS" pitchFamily="66" charset="0"/>
                <a:cs typeface="Arial" pitchFamily="34" charset="0"/>
              </a:rPr>
              <a:t>d</a:t>
            </a:r>
            <a:r>
              <a:rPr lang="en-US" i="1" baseline="-25000" dirty="0" err="1" smtClean="0">
                <a:latin typeface="Comic Sans MS" pitchFamily="66" charset="0"/>
                <a:cs typeface="Arial" pitchFamily="34" charset="0"/>
              </a:rPr>
              <a:t>KR</a:t>
            </a:r>
            <a:r>
              <a:rPr lang="en-US" i="1" dirty="0" smtClean="0">
                <a:latin typeface="Comic Sans MS" pitchFamily="66" charset="0"/>
                <a:cs typeface="Arial" pitchFamily="34" charset="0"/>
              </a:rPr>
              <a:t>(</a:t>
            </a:r>
            <a:r>
              <a:rPr lang="en-US" i="1" dirty="0" err="1" smtClean="0">
                <a:latin typeface="Comic Sans MS" pitchFamily="66" charset="0"/>
                <a:cs typeface="Arial" pitchFamily="34" charset="0"/>
              </a:rPr>
              <a:t>e</a:t>
            </a:r>
            <a:r>
              <a:rPr lang="en-US" i="1" baseline="-25000" dirty="0" err="1" smtClean="0">
                <a:latin typeface="Comic Sans MS" pitchFamily="66" charset="0"/>
                <a:cs typeface="Arial" pitchFamily="34" charset="0"/>
              </a:rPr>
              <a:t>KU</a:t>
            </a:r>
            <a:r>
              <a:rPr lang="en-US" i="1" dirty="0" smtClean="0">
                <a:latin typeface="Comic Sans MS" pitchFamily="66" charset="0"/>
                <a:cs typeface="Arial" pitchFamily="34" charset="0"/>
              </a:rPr>
              <a:t>(x)) = x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satisfy these requirements?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There is a need for a </a:t>
            </a:r>
            <a:r>
              <a:rPr lang="en-US" sz="2800" i="1" dirty="0"/>
              <a:t>mathematical function</a:t>
            </a:r>
            <a:r>
              <a:rPr lang="en-US" sz="2800" dirty="0"/>
              <a:t> unlike secret key cryptosystems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One way functions: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Every function value has a unique inverse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Calculating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/>
              <a:t>f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dirty="0"/>
              <a:t>) is easy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Calculating </a:t>
            </a:r>
            <a:r>
              <a:rPr lang="en-US" sz="2400" i="1" dirty="0"/>
              <a:t>x = f</a:t>
            </a:r>
            <a:r>
              <a:rPr lang="en-US" sz="2400" dirty="0"/>
              <a:t> </a:t>
            </a:r>
            <a:r>
              <a:rPr lang="en-US" sz="2400" baseline="30000" dirty="0"/>
              <a:t>-1</a:t>
            </a:r>
            <a:r>
              <a:rPr lang="en-US" sz="2400" dirty="0"/>
              <a:t>(</a:t>
            </a:r>
            <a:r>
              <a:rPr lang="en-US" sz="2400" i="1" dirty="0"/>
              <a:t>y</a:t>
            </a:r>
            <a:r>
              <a:rPr lang="en-US" sz="2400" dirty="0"/>
              <a:t>) is not feasible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Integer factorization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Discrete logarithms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Factorization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Multiplication is easy</a:t>
            </a:r>
          </a:p>
          <a:p>
            <a:pPr lvl="1"/>
            <a:r>
              <a:rPr lang="en-US" dirty="0"/>
              <a:t>7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17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109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151 = 195821</a:t>
            </a:r>
          </a:p>
          <a:p>
            <a:r>
              <a:rPr lang="en-US" dirty="0"/>
              <a:t>Integer factorization is difficult</a:t>
            </a:r>
          </a:p>
          <a:p>
            <a:pPr lvl="1"/>
            <a:r>
              <a:rPr lang="en-US" dirty="0"/>
              <a:t>30616693 = ?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?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?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Answer: 47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</a:t>
            </a:r>
            <a:r>
              <a:rPr lang="en-US" dirty="0" smtClean="0"/>
              <a:t>59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</a:t>
            </a:r>
            <a:r>
              <a:rPr lang="en-US" dirty="0" smtClean="0"/>
              <a:t>61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</a:t>
            </a:r>
            <a:r>
              <a:rPr lang="en-US" dirty="0" smtClean="0"/>
              <a:t>181</a:t>
            </a:r>
          </a:p>
          <a:p>
            <a:r>
              <a:rPr lang="en-US" dirty="0" smtClean="0"/>
              <a:t>Used in RSA</a:t>
            </a:r>
            <a:endParaRPr lang="en-US" dirty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Logarithm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EASY: Modular exponentiation</a:t>
            </a:r>
          </a:p>
          <a:p>
            <a:pPr lvl="1"/>
            <a:r>
              <a:rPr lang="en-US" sz="2500" dirty="0"/>
              <a:t>2</a:t>
            </a:r>
            <a:r>
              <a:rPr lang="en-US" sz="2500" baseline="30000" dirty="0"/>
              <a:t>23</a:t>
            </a:r>
            <a:r>
              <a:rPr lang="en-US" sz="2500" dirty="0"/>
              <a:t> mod 109 = ?</a:t>
            </a:r>
          </a:p>
          <a:p>
            <a:pPr lvl="2"/>
            <a:r>
              <a:rPr lang="en-US" sz="2100" dirty="0"/>
              <a:t>2</a:t>
            </a:r>
            <a:r>
              <a:rPr lang="en-US" sz="2100" baseline="30000" dirty="0"/>
              <a:t>23</a:t>
            </a:r>
            <a:r>
              <a:rPr lang="en-US" sz="2100" dirty="0"/>
              <a:t> = 8388608 </a:t>
            </a:r>
            <a:r>
              <a:rPr lang="en-US" sz="2100" dirty="0">
                <a:sym typeface="Symbol" pitchFamily="18" charset="2"/>
              </a:rPr>
              <a:t> 77 mod 109</a:t>
            </a:r>
          </a:p>
          <a:p>
            <a:r>
              <a:rPr lang="en-US" sz="2800" dirty="0"/>
              <a:t>DIFFICULT: Discrete logarithm</a:t>
            </a:r>
          </a:p>
          <a:p>
            <a:pPr lvl="1"/>
            <a:r>
              <a:rPr lang="en-US" sz="2400" dirty="0"/>
              <a:t>2</a:t>
            </a:r>
            <a:r>
              <a:rPr lang="en-US" sz="2400" i="1" baseline="30000" dirty="0"/>
              <a:t>x</a:t>
            </a:r>
            <a:r>
              <a:rPr lang="en-US" sz="2400" dirty="0"/>
              <a:t> mod 109 = 68  : Find </a:t>
            </a:r>
            <a:r>
              <a:rPr lang="en-US" sz="2400" i="1" dirty="0"/>
              <a:t>x</a:t>
            </a:r>
          </a:p>
          <a:p>
            <a:pPr lvl="1"/>
            <a:r>
              <a:rPr lang="en-US" sz="2400" i="1" dirty="0"/>
              <a:t>x</a:t>
            </a:r>
            <a:r>
              <a:rPr lang="en-US" sz="2400" dirty="0"/>
              <a:t> = log</a:t>
            </a:r>
            <a:r>
              <a:rPr lang="en-US" sz="2400" baseline="-25000" dirty="0"/>
              <a:t>2 </a:t>
            </a:r>
            <a:r>
              <a:rPr lang="en-US" sz="2400" dirty="0"/>
              <a:t>68 mod 109</a:t>
            </a:r>
          </a:p>
          <a:p>
            <a:pPr lvl="1"/>
            <a:r>
              <a:rPr lang="en-US" sz="2400" dirty="0"/>
              <a:t>One way to solve it: Brute Force</a:t>
            </a:r>
          </a:p>
          <a:p>
            <a:pPr lvl="1"/>
            <a:r>
              <a:rPr lang="en-US" dirty="0"/>
              <a:t>Answer: x = 15</a:t>
            </a:r>
          </a:p>
          <a:p>
            <a:r>
              <a:rPr lang="en-US" dirty="0"/>
              <a:t>Used in </a:t>
            </a:r>
            <a:r>
              <a:rPr lang="en-US" dirty="0" err="1"/>
              <a:t>Diffie</a:t>
            </a:r>
            <a:r>
              <a:rPr lang="en-US" dirty="0"/>
              <a:t>-Hellman Key Exchange, </a:t>
            </a:r>
            <a:r>
              <a:rPr lang="en-US" dirty="0" smtClean="0"/>
              <a:t> </a:t>
            </a:r>
            <a:r>
              <a:rPr lang="en-US" dirty="0" err="1" smtClean="0"/>
              <a:t>ElGamal</a:t>
            </a:r>
            <a:r>
              <a:rPr lang="en-US" dirty="0" smtClean="0"/>
              <a:t> </a:t>
            </a:r>
            <a:r>
              <a:rPr lang="en-US" dirty="0"/>
              <a:t>Encryption Scheme, and Elliptic Curves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Trapdoor One-Way Functions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special kind of one-way </a:t>
            </a:r>
            <a:r>
              <a:rPr lang="en-US" dirty="0" smtClean="0"/>
              <a:t>function that </a:t>
            </a:r>
            <a:r>
              <a:rPr lang="en-US" dirty="0"/>
              <a:t>is hard to invert unless some secret information, called the </a:t>
            </a:r>
            <a:r>
              <a:rPr lang="en-US" i="1" dirty="0"/>
              <a:t>trapdoor</a:t>
            </a:r>
            <a:r>
              <a:rPr lang="en-US" dirty="0"/>
              <a:t>, is </a:t>
            </a:r>
            <a:r>
              <a:rPr lang="en-US" dirty="0" smtClean="0"/>
              <a:t>known</a:t>
            </a:r>
          </a:p>
          <a:p>
            <a:r>
              <a:rPr lang="en-US" dirty="0"/>
              <a:t>Every function value has a unique inverse</a:t>
            </a:r>
          </a:p>
          <a:p>
            <a:r>
              <a:rPr lang="en-US" dirty="0" smtClean="0"/>
              <a:t>There </a:t>
            </a:r>
            <a:r>
              <a:rPr lang="en-US" dirty="0"/>
              <a:t>are two related keys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Calculating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f</a:t>
            </a:r>
            <a:r>
              <a:rPr lang="en-US" dirty="0"/>
              <a:t> (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/>
              <a:t>) is easy</a:t>
            </a:r>
          </a:p>
          <a:p>
            <a:r>
              <a:rPr lang="en-US" dirty="0"/>
              <a:t>Calculating </a:t>
            </a:r>
            <a:r>
              <a:rPr lang="en-US" i="1" dirty="0"/>
              <a:t>x = f</a:t>
            </a:r>
            <a:r>
              <a:rPr lang="en-US" dirty="0"/>
              <a:t> </a:t>
            </a:r>
            <a:r>
              <a:rPr lang="en-US" baseline="30000" dirty="0"/>
              <a:t>-1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  <a:r>
              <a:rPr lang="en-US" dirty="0"/>
              <a:t>is easy if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 is </a:t>
            </a:r>
            <a:r>
              <a:rPr lang="en-US" dirty="0" smtClean="0"/>
              <a:t>known. It is infeasible </a:t>
            </a:r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 is not known and only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 is known</a:t>
            </a:r>
          </a:p>
          <a:p>
            <a:pPr lvl="1"/>
            <a:r>
              <a:rPr lang="en-US" dirty="0"/>
              <a:t>Finding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 given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 is very hard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Providing Confidentiality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8775" y="4095750"/>
            <a:ext cx="15160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plaintext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message, m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482975" y="4098925"/>
            <a:ext cx="14573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ciphertext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993900" y="4044950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85962" y="4054475"/>
            <a:ext cx="1435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encryption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218112" y="40195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191125" y="4081463"/>
            <a:ext cx="152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decryption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414712" y="4452938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380162" y="1793875"/>
            <a:ext cx="1981200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>
                <a:latin typeface="Comic Sans MS" pitchFamily="66" charset="0"/>
              </a:rPr>
              <a:t>Bob’s </a:t>
            </a:r>
            <a:r>
              <a:rPr lang="en-US" u="sng">
                <a:latin typeface="Comic Sans MS" pitchFamily="66" charset="0"/>
              </a:rPr>
              <a:t>public</a:t>
            </a:r>
            <a:r>
              <a:rPr lang="en-US">
                <a:latin typeface="Comic Sans MS" pitchFamily="66" charset="0"/>
              </a:rPr>
              <a:t> </a:t>
            </a:r>
          </a:p>
          <a:p>
            <a:r>
              <a:rPr lang="en-US">
                <a:latin typeface="Comic Sans MS" pitchFamily="66" charset="0"/>
              </a:rPr>
              <a:t>key </a:t>
            </a: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1249362" y="448310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6634162" y="4438649"/>
            <a:ext cx="1443038" cy="1666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" name="Picture 15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0675" y="2103438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702425" y="4048125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plaintext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message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155961" y="4513262"/>
            <a:ext cx="2241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KU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m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867400" y="2020888"/>
            <a:ext cx="6383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KU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en-US" sz="20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6400800" y="2636838"/>
            <a:ext cx="2133600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>
                <a:latin typeface="Comic Sans MS" pitchFamily="66" charset="0"/>
              </a:rPr>
              <a:t>Bob’s </a:t>
            </a:r>
            <a:r>
              <a:rPr lang="en-US" u="sng">
                <a:latin typeface="Comic Sans MS" pitchFamily="66" charset="0"/>
              </a:rPr>
              <a:t>private</a:t>
            </a:r>
          </a:p>
          <a:p>
            <a:r>
              <a:rPr lang="en-US">
                <a:latin typeface="Comic Sans MS" pitchFamily="66" charset="0"/>
              </a:rPr>
              <a:t>key </a:t>
            </a:r>
          </a:p>
        </p:txBody>
      </p:sp>
      <p:pic>
        <p:nvPicPr>
          <p:cNvPr id="28" name="Picture 25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397500" y="2776538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5890550" y="2711450"/>
            <a:ext cx="6110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en-US" sz="20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6549373" y="4686300"/>
            <a:ext cx="2236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m =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( </a:t>
            </a:r>
            <a:r>
              <a:rPr lang="en-US" sz="2000" dirty="0" err="1" smtClean="0">
                <a:latin typeface="Comic Sans MS" pitchFamily="66" charset="0"/>
              </a:rPr>
              <a:t>e</a:t>
            </a:r>
            <a:r>
              <a:rPr lang="en-US" sz="2000" baseline="-25000" dirty="0" err="1" smtClean="0">
                <a:latin typeface="Comic Sans MS" pitchFamily="66" charset="0"/>
              </a:rPr>
              <a:t>KU</a:t>
            </a:r>
            <a:r>
              <a:rPr lang="en-US" sz="2000" baseline="-25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(m)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)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4127491" y="4783138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38" name="Freeform 35"/>
          <p:cNvSpPr>
            <a:spLocks/>
          </p:cNvSpPr>
          <p:nvPr/>
        </p:nvSpPr>
        <p:spPr bwMode="auto">
          <a:xfrm>
            <a:off x="2886075" y="2236788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6"/>
          <p:cNvSpPr>
            <a:spLocks/>
          </p:cNvSpPr>
          <p:nvPr/>
        </p:nvSpPr>
        <p:spPr bwMode="auto">
          <a:xfrm>
            <a:off x="5330825" y="2909888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7397720" y="4953000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7924800" y="4953000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latin typeface="Comic Sans MS" pitchFamily="66" charset="0"/>
              </a:rPr>
              <a:t>B</a:t>
            </a:r>
          </a:p>
        </p:txBody>
      </p:sp>
      <p:pic>
        <p:nvPicPr>
          <p:cNvPr id="42" name="Picture 23" descr="pe017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639" y="3375403"/>
            <a:ext cx="611761" cy="6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4" descr="bd057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720" y="3326942"/>
            <a:ext cx="474717" cy="64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Providing </a:t>
            </a:r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39775" y="3506787"/>
            <a:ext cx="15160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plaintext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message, m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63975" y="3509962"/>
            <a:ext cx="1457325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ciphertext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374900" y="3455987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366962" y="3465512"/>
            <a:ext cx="1435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encryption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599112" y="3430587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572125" y="3492500"/>
            <a:ext cx="152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decryption 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3795712" y="3863975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1630362" y="3894137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7015162" y="3849687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083425" y="3459162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plaintext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message</a:t>
            </a:r>
          </a:p>
        </p:txBody>
      </p:sp>
      <p:sp>
        <p:nvSpPr>
          <p:cNvPr id="27" name="Freeform 35"/>
          <p:cNvSpPr>
            <a:spLocks/>
          </p:cNvSpPr>
          <p:nvPr/>
        </p:nvSpPr>
        <p:spPr bwMode="auto">
          <a:xfrm flipH="1">
            <a:off x="798512" y="2514600"/>
            <a:ext cx="3505200" cy="534988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36"/>
          <p:cNvSpPr>
            <a:spLocks/>
          </p:cNvSpPr>
          <p:nvPr/>
        </p:nvSpPr>
        <p:spPr bwMode="auto">
          <a:xfrm flipH="1">
            <a:off x="722312" y="1601787"/>
            <a:ext cx="6858000" cy="1793875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1581150" y="1143000"/>
            <a:ext cx="337185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Alice’s </a:t>
            </a:r>
            <a:r>
              <a:rPr lang="en-US" u="sng" dirty="0">
                <a:latin typeface="Comic Sans MS" pitchFamily="66" charset="0"/>
              </a:rPr>
              <a:t>public key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pic>
        <p:nvPicPr>
          <p:cNvPr id="30" name="Picture 15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4187" y="1377950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990600" y="1219200"/>
            <a:ext cx="7328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KU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24000" y="2052637"/>
            <a:ext cx="29718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Alice’s </a:t>
            </a:r>
            <a:r>
              <a:rPr lang="en-US" u="sng" dirty="0">
                <a:latin typeface="Comic Sans MS" pitchFamily="66" charset="0"/>
              </a:rPr>
              <a:t>private key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pic>
        <p:nvPicPr>
          <p:cNvPr id="35" name="Picture 25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17512" y="2362200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970759" y="2114490"/>
            <a:ext cx="7056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6657975" y="4725987"/>
            <a:ext cx="1981200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Bob’s </a:t>
            </a:r>
            <a:r>
              <a:rPr lang="en-US" u="sng" dirty="0">
                <a:latin typeface="Comic Sans MS" pitchFamily="66" charset="0"/>
              </a:rPr>
              <a:t>public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r>
              <a:rPr lang="en-US" dirty="0">
                <a:latin typeface="Comic Sans MS" pitchFamily="66" charset="0"/>
              </a:rPr>
              <a:t>key </a:t>
            </a:r>
          </a:p>
        </p:txBody>
      </p:sp>
      <p:pic>
        <p:nvPicPr>
          <p:cNvPr id="40" name="Picture 15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78487" y="5035550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6142741" y="4953000"/>
            <a:ext cx="7152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KU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6678612" y="5568950"/>
            <a:ext cx="213360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Bob’s </a:t>
            </a:r>
            <a:r>
              <a:rPr lang="en-US" u="sng" dirty="0">
                <a:latin typeface="Comic Sans MS" pitchFamily="66" charset="0"/>
              </a:rPr>
              <a:t>private</a:t>
            </a:r>
          </a:p>
          <a:p>
            <a:r>
              <a:rPr lang="en-US" dirty="0">
                <a:latin typeface="Comic Sans MS" pitchFamily="66" charset="0"/>
              </a:rPr>
              <a:t>key </a:t>
            </a:r>
          </a:p>
        </p:txBody>
      </p:sp>
      <p:pic>
        <p:nvPicPr>
          <p:cNvPr id="45" name="Picture 25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75312" y="5708650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6169991" y="5643562"/>
            <a:ext cx="6880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6907489" y="4073723"/>
            <a:ext cx="2236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m = 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( </a:t>
            </a:r>
            <a:r>
              <a:rPr lang="en-US" sz="2000" dirty="0" err="1" smtClean="0">
                <a:latin typeface="Comic Sans MS" pitchFamily="66" charset="0"/>
              </a:rPr>
              <a:t>e</a:t>
            </a:r>
            <a:r>
              <a:rPr lang="en-US" sz="2000" baseline="-25000" dirty="0" err="1" smtClean="0">
                <a:latin typeface="Comic Sans MS" pitchFamily="66" charset="0"/>
              </a:rPr>
              <a:t>KU</a:t>
            </a:r>
            <a:r>
              <a:rPr lang="en-US" sz="2000" baseline="-25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(m)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)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7755836" y="4340423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8282916" y="4340423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latin typeface="Comic Sans MS" pitchFamily="66" charset="0"/>
              </a:rPr>
              <a:t>B</a:t>
            </a: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3471867" y="3887288"/>
            <a:ext cx="2241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m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4443397" y="4157164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pic>
        <p:nvPicPr>
          <p:cNvPr id="54" name="Picture 23" descr="pe017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039" y="2791661"/>
            <a:ext cx="611761" cy="6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4" descr="bd057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483" y="2743200"/>
            <a:ext cx="474717" cy="64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Providing Authentication </a:t>
            </a:r>
            <a:r>
              <a:rPr lang="en-US" dirty="0"/>
              <a:t>&amp; </a:t>
            </a:r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95522" y="2065337"/>
            <a:ext cx="1516063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plaintext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message, m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1260" y="2014537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143322" y="2024062"/>
            <a:ext cx="1435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encryption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447800" y="2446337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656335" y="2065337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648397" y="2074862"/>
            <a:ext cx="1435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encryption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3543497" y="2425699"/>
            <a:ext cx="1112838" cy="206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365760"/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127250" y="440690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067122" y="4468812"/>
            <a:ext cx="152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decryption 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 flipV="1">
            <a:off x="3510160" y="4819649"/>
            <a:ext cx="1860550" cy="635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234059" y="441960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5370710" y="433070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331022" y="4392612"/>
            <a:ext cx="152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decryption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V="1">
            <a:off x="6748660" y="4800599"/>
            <a:ext cx="719137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6855022" y="4419600"/>
            <a:ext cx="1252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plaintext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message</a:t>
            </a:r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 flipV="1">
            <a:off x="6070117" y="2455862"/>
            <a:ext cx="2158093" cy="11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365760"/>
          <a:lstStyle/>
          <a:p>
            <a:endParaRPr lang="en-US"/>
          </a:p>
        </p:txBody>
      </p:sp>
      <p:cxnSp>
        <p:nvCxnSpPr>
          <p:cNvPr id="38" name="Straight Arrow Connector 37"/>
          <p:cNvCxnSpPr>
            <a:stCxn id="37" idx="1"/>
          </p:cNvCxnSpPr>
          <p:nvPr/>
        </p:nvCxnSpPr>
        <p:spPr>
          <a:xfrm>
            <a:off x="8228210" y="2455862"/>
            <a:ext cx="0" cy="15922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1457522" y="4046537"/>
            <a:ext cx="6781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076523" y="4427537"/>
            <a:ext cx="762000" cy="31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ine 14"/>
          <p:cNvSpPr>
            <a:spLocks noChangeShapeType="1"/>
          </p:cNvSpPr>
          <p:nvPr/>
        </p:nvSpPr>
        <p:spPr bwMode="auto">
          <a:xfrm>
            <a:off x="1457522" y="4808537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6806580" y="1989137"/>
            <a:ext cx="4619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C ’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3851462" y="1989137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2971997" y="2514600"/>
            <a:ext cx="2241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000" dirty="0" smtClean="0">
                <a:latin typeface="Comic Sans MS" pitchFamily="66" charset="0"/>
              </a:rPr>
              <a:t>m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3934711" y="2784476"/>
            <a:ext cx="316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56694" y="2555313"/>
            <a:ext cx="1587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KU</a:t>
            </a:r>
            <a:r>
              <a:rPr lang="en-US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( </a:t>
            </a:r>
            <a:r>
              <a:rPr lang="en-US" dirty="0" err="1" smtClean="0">
                <a:latin typeface="Comic Sans MS" pitchFamily="66" charset="0"/>
              </a:rPr>
              <a:t>e</a:t>
            </a:r>
            <a:r>
              <a:rPr lang="en-US" baseline="-25000" dirty="0" err="1" smtClean="0">
                <a:latin typeface="Comic Sans MS" pitchFamily="66" charset="0"/>
              </a:rPr>
              <a:t>KR</a:t>
            </a:r>
            <a:r>
              <a:rPr lang="en-US" baseline="-25000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(m)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6553397" y="2816423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7071661" y="2816423"/>
            <a:ext cx="316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 smtClean="0">
                <a:latin typeface="Comic Sans MS" pitchFamily="66" charset="0"/>
              </a:rPr>
              <a:t>A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65618" y="5269468"/>
            <a:ext cx="2273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KR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( </a:t>
            </a:r>
            <a:r>
              <a:rPr lang="en-US" dirty="0" err="1" smtClean="0">
                <a:latin typeface="Comic Sans MS" pitchFamily="66" charset="0"/>
              </a:rPr>
              <a:t>e</a:t>
            </a:r>
            <a:r>
              <a:rPr lang="en-US" baseline="-25000" dirty="0" err="1" smtClean="0">
                <a:latin typeface="Comic Sans MS" pitchFamily="66" charset="0"/>
              </a:rPr>
              <a:t>KU</a:t>
            </a:r>
            <a:r>
              <a:rPr lang="en-US" baseline="-25000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 </a:t>
            </a:r>
            <a:r>
              <a:rPr lang="en-US" dirty="0" err="1" smtClean="0">
                <a:latin typeface="Comic Sans MS" pitchFamily="66" charset="0"/>
              </a:rPr>
              <a:t>e</a:t>
            </a:r>
            <a:r>
              <a:rPr lang="en-US" baseline="-25000" dirty="0" err="1" smtClean="0">
                <a:latin typeface="Comic Sans MS" pitchFamily="66" charset="0"/>
              </a:rPr>
              <a:t>KR</a:t>
            </a:r>
            <a:r>
              <a:rPr lang="en-US" baseline="-25000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(m) 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4203827" y="5562600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4722091" y="5562600"/>
            <a:ext cx="316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 smtClean="0">
                <a:latin typeface="Comic Sans MS" pitchFamily="66" charset="0"/>
              </a:rPr>
              <a:t>A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3664117" y="5559623"/>
            <a:ext cx="298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2" name="Text Box 30"/>
          <p:cNvSpPr txBox="1">
            <a:spLocks noChangeArrowheads="1"/>
          </p:cNvSpPr>
          <p:nvPr/>
        </p:nvSpPr>
        <p:spPr bwMode="auto">
          <a:xfrm>
            <a:off x="6781997" y="5216723"/>
            <a:ext cx="17524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KU</a:t>
            </a:r>
            <a:r>
              <a:rPr lang="en-US" sz="2000" baseline="-25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( </a:t>
            </a:r>
            <a:r>
              <a:rPr lang="en-US" sz="2000" dirty="0" err="1" smtClean="0">
                <a:latin typeface="Comic Sans MS" pitchFamily="66" charset="0"/>
              </a:rPr>
              <a:t>e</a:t>
            </a:r>
            <a:r>
              <a:rPr lang="en-US" sz="2000" baseline="-25000" dirty="0" err="1" smtClean="0">
                <a:latin typeface="Comic Sans MS" pitchFamily="66" charset="0"/>
              </a:rPr>
              <a:t>KR</a:t>
            </a:r>
            <a:r>
              <a:rPr lang="en-US" sz="2000" baseline="-25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(m)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)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 Box 31"/>
          <p:cNvSpPr txBox="1">
            <a:spLocks noChangeArrowheads="1"/>
          </p:cNvSpPr>
          <p:nvPr/>
        </p:nvSpPr>
        <p:spPr bwMode="auto">
          <a:xfrm>
            <a:off x="7120792" y="5483423"/>
            <a:ext cx="316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 Box 31"/>
          <p:cNvSpPr txBox="1">
            <a:spLocks noChangeArrowheads="1"/>
          </p:cNvSpPr>
          <p:nvPr/>
        </p:nvSpPr>
        <p:spPr bwMode="auto">
          <a:xfrm>
            <a:off x="7736712" y="5483423"/>
            <a:ext cx="316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1400" dirty="0" smtClean="0">
                <a:latin typeface="Comic Sans MS" pitchFamily="66" charset="0"/>
              </a:rPr>
              <a:t>A</a:t>
            </a:r>
            <a:endParaRPr lang="en-US" sz="1400" dirty="0">
              <a:latin typeface="Comic Sans MS" pitchFamily="66" charset="0"/>
            </a:endParaRPr>
          </a:p>
        </p:txBody>
      </p:sp>
      <p:pic>
        <p:nvPicPr>
          <p:cNvPr id="66" name="Picture 23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2" y="1344489"/>
            <a:ext cx="611761" cy="6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4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78" y="5101220"/>
            <a:ext cx="474717" cy="64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looked at so far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Organization Chart 2"/>
          <p:cNvGrpSpPr>
            <a:grpSpLocks/>
          </p:cNvGrpSpPr>
          <p:nvPr/>
        </p:nvGrpSpPr>
        <p:grpSpPr bwMode="auto">
          <a:xfrm>
            <a:off x="457200" y="1143661"/>
            <a:ext cx="8248650" cy="4723739"/>
            <a:chOff x="90" y="768"/>
            <a:chExt cx="5532" cy="3168"/>
          </a:xfrm>
        </p:grpSpPr>
        <p:cxnSp>
          <p:nvCxnSpPr>
            <p:cNvPr id="1028" name="_s1028"/>
            <p:cNvCxnSpPr>
              <a:cxnSpLocks noChangeShapeType="1"/>
              <a:stCxn id="15" idx="2"/>
              <a:endCxn id="11" idx="3"/>
            </p:cNvCxnSpPr>
            <p:nvPr/>
          </p:nvCxnSpPr>
          <p:spPr bwMode="auto">
            <a:xfrm rot="10800000">
              <a:off x="3102" y="2845"/>
              <a:ext cx="245" cy="935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14" idx="2"/>
              <a:endCxn id="11" idx="3"/>
            </p:cNvCxnSpPr>
            <p:nvPr/>
          </p:nvCxnSpPr>
          <p:spPr bwMode="auto">
            <a:xfrm rot="10800000">
              <a:off x="3102" y="2845"/>
              <a:ext cx="245" cy="368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13" idx="0"/>
              <a:endCxn id="10" idx="3"/>
            </p:cNvCxnSpPr>
            <p:nvPr/>
          </p:nvCxnSpPr>
          <p:spPr bwMode="auto">
            <a:xfrm rot="5400000" flipH="1">
              <a:off x="1800" y="2528"/>
              <a:ext cx="175" cy="809"/>
            </a:xfrm>
            <a:prstGeom prst="bentConnector3">
              <a:avLst>
                <a:gd name="adj1" fmla="val 41144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12" idx="0"/>
              <a:endCxn id="10" idx="3"/>
            </p:cNvCxnSpPr>
            <p:nvPr/>
          </p:nvCxnSpPr>
          <p:spPr bwMode="auto">
            <a:xfrm rot="16200000">
              <a:off x="1036" y="2573"/>
              <a:ext cx="175" cy="719"/>
            </a:xfrm>
            <a:prstGeom prst="bentConnector3">
              <a:avLst>
                <a:gd name="adj1" fmla="val 41144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11" idx="0"/>
              <a:endCxn id="8" idx="3"/>
            </p:cNvCxnSpPr>
            <p:nvPr/>
          </p:nvCxnSpPr>
          <p:spPr bwMode="auto">
            <a:xfrm rot="5400000" flipH="1">
              <a:off x="2668" y="1856"/>
              <a:ext cx="175" cy="801"/>
            </a:xfrm>
            <a:prstGeom prst="bentConnector3">
              <a:avLst>
                <a:gd name="adj1" fmla="val 41144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10" idx="0"/>
              <a:endCxn id="8" idx="3"/>
            </p:cNvCxnSpPr>
            <p:nvPr/>
          </p:nvCxnSpPr>
          <p:spPr bwMode="auto">
            <a:xfrm rot="16200000">
              <a:off x="1858" y="1847"/>
              <a:ext cx="175" cy="819"/>
            </a:xfrm>
            <a:prstGeom prst="bentConnector3">
              <a:avLst>
                <a:gd name="adj1" fmla="val 41144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_s1034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rot="5400000" flipH="1">
              <a:off x="3646" y="836"/>
              <a:ext cx="175" cy="1794"/>
            </a:xfrm>
            <a:prstGeom prst="bentConnector3">
              <a:avLst>
                <a:gd name="adj1" fmla="val 41144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_s1035"/>
            <p:cNvCxnSpPr>
              <a:cxnSpLocks noChangeShapeType="1"/>
              <a:stCxn id="8" idx="0"/>
              <a:endCxn id="7" idx="3"/>
            </p:cNvCxnSpPr>
            <p:nvPr/>
          </p:nvCxnSpPr>
          <p:spPr bwMode="auto">
            <a:xfrm rot="16200000">
              <a:off x="2527" y="1511"/>
              <a:ext cx="175" cy="444"/>
            </a:xfrm>
            <a:prstGeom prst="bentConnector3">
              <a:avLst>
                <a:gd name="adj1" fmla="val 41144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1036"/>
            <p:cNvSpPr>
              <a:spLocks noChangeArrowheads="1"/>
            </p:cNvSpPr>
            <p:nvPr/>
          </p:nvSpPr>
          <p:spPr bwMode="auto">
            <a:xfrm>
              <a:off x="2004" y="1296"/>
              <a:ext cx="1704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CRYPTOLOGY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" name="_s1037"/>
            <p:cNvSpPr>
              <a:spLocks noChangeArrowheads="1"/>
            </p:cNvSpPr>
            <p:nvPr/>
          </p:nvSpPr>
          <p:spPr bwMode="auto">
            <a:xfrm>
              <a:off x="1364" y="1820"/>
              <a:ext cx="2020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CRYPTOGRAPHY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" name="_s1038"/>
            <p:cNvSpPr>
              <a:spLocks noChangeArrowheads="1"/>
            </p:cNvSpPr>
            <p:nvPr/>
          </p:nvSpPr>
          <p:spPr bwMode="auto">
            <a:xfrm>
              <a:off x="3602" y="1820"/>
              <a:ext cx="2020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CRYPTANALYSIS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0" name="_s1039"/>
            <p:cNvSpPr>
              <a:spLocks noChangeArrowheads="1"/>
            </p:cNvSpPr>
            <p:nvPr/>
          </p:nvSpPr>
          <p:spPr bwMode="auto">
            <a:xfrm>
              <a:off x="809" y="2344"/>
              <a:ext cx="1401" cy="501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Private Key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(Secret Key)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" name="_s1040"/>
            <p:cNvSpPr>
              <a:spLocks noChangeArrowheads="1"/>
            </p:cNvSpPr>
            <p:nvPr/>
          </p:nvSpPr>
          <p:spPr bwMode="auto">
            <a:xfrm>
              <a:off x="2428" y="2344"/>
              <a:ext cx="1402" cy="501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Public Key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2" name="_s1041"/>
            <p:cNvSpPr>
              <a:spLocks noChangeArrowheads="1"/>
            </p:cNvSpPr>
            <p:nvPr/>
          </p:nvSpPr>
          <p:spPr bwMode="auto">
            <a:xfrm>
              <a:off x="90" y="3020"/>
              <a:ext cx="1310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Block Cipher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3" name="_s1042"/>
            <p:cNvSpPr>
              <a:spLocks noChangeArrowheads="1"/>
            </p:cNvSpPr>
            <p:nvPr/>
          </p:nvSpPr>
          <p:spPr bwMode="auto">
            <a:xfrm>
              <a:off x="1618" y="3020"/>
              <a:ext cx="1310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64072" tIns="32036" rIns="64072" bIns="320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Stream Cipher</a:t>
              </a:r>
              <a:endParaRPr kumimoji="0" 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4" name="_s1043"/>
            <p:cNvSpPr>
              <a:spLocks noChangeArrowheads="1"/>
            </p:cNvSpPr>
            <p:nvPr/>
          </p:nvSpPr>
          <p:spPr bwMode="auto">
            <a:xfrm>
              <a:off x="3347" y="3020"/>
              <a:ext cx="1311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46975" tIns="23488" rIns="46975" bIns="2348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Integer Factorization</a:t>
              </a:r>
            </a:p>
          </p:txBody>
        </p:sp>
        <p:sp>
          <p:nvSpPr>
            <p:cNvPr id="15" name="_s1044"/>
            <p:cNvSpPr>
              <a:spLocks noChangeArrowheads="1"/>
            </p:cNvSpPr>
            <p:nvPr/>
          </p:nvSpPr>
          <p:spPr bwMode="auto">
            <a:xfrm>
              <a:off x="3347" y="3587"/>
              <a:ext cx="1311" cy="34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52195" tIns="26097" rIns="52195" bIns="2609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Discrete Logarithm</a:t>
              </a:r>
            </a:p>
          </p:txBody>
        </p:sp>
        <p:sp>
          <p:nvSpPr>
            <p:cNvPr id="16" name="Oval 21"/>
            <p:cNvSpPr>
              <a:spLocks noChangeArrowheads="1"/>
            </p:cNvSpPr>
            <p:nvPr/>
          </p:nvSpPr>
          <p:spPr bwMode="auto">
            <a:xfrm>
              <a:off x="96" y="2353"/>
              <a:ext cx="2832" cy="1487"/>
            </a:xfrm>
            <a:prstGeom prst="ellipse">
              <a:avLst/>
            </a:prstGeom>
            <a:solidFill>
              <a:schemeClr val="accent2">
                <a:alpha val="32001"/>
              </a:schemeClr>
            </a:solidFill>
            <a:ln w="381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85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Single most major advance in cryptography </a:t>
            </a:r>
          </a:p>
          <a:p>
            <a:r>
              <a:rPr lang="en-US" dirty="0"/>
              <a:t>Much slower than private key cryptosystems</a:t>
            </a:r>
          </a:p>
          <a:p>
            <a:pPr lvl="1"/>
            <a:r>
              <a:rPr lang="en-US" dirty="0"/>
              <a:t>Used primarily for signatures and key exchange rather than bulk data encryption</a:t>
            </a:r>
          </a:p>
          <a:p>
            <a:r>
              <a:rPr lang="en-US" dirty="0"/>
              <a:t>Vulnerable to brute force attacks</a:t>
            </a:r>
          </a:p>
          <a:p>
            <a:r>
              <a:rPr lang="en-US" dirty="0"/>
              <a:t>Vulnerable to mathematical analysis</a:t>
            </a:r>
          </a:p>
          <a:p>
            <a:pPr lvl="1"/>
            <a:r>
              <a:rPr lang="en-US" dirty="0"/>
              <a:t>Note that KU and KR are related</a:t>
            </a:r>
          </a:p>
          <a:p>
            <a:r>
              <a:rPr lang="en-US" dirty="0"/>
              <a:t>Key sizes are much larger than those in secret key algorithms</a:t>
            </a:r>
          </a:p>
          <a:p>
            <a:r>
              <a:rPr lang="en-US" dirty="0"/>
              <a:t>Probable message attack</a:t>
            </a:r>
          </a:p>
          <a:p>
            <a:pPr lvl="1"/>
            <a:r>
              <a:rPr lang="en-US" dirty="0"/>
              <a:t>KU is known</a:t>
            </a:r>
          </a:p>
          <a:p>
            <a:pPr lvl="1"/>
            <a:r>
              <a:rPr lang="en-US" dirty="0"/>
              <a:t>If the number of messages is small, Oscar can encrypt all possible messages to break the system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Key Algorithms </a:t>
            </a:r>
            <a:r>
              <a:rPr lang="en-US" dirty="0" smtClean="0"/>
              <a:t>and </a:t>
            </a:r>
            <a:r>
              <a:rPr lang="en-US" dirty="0"/>
              <a:t>Security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Three different popular algorithms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dirty="0"/>
              <a:t>RSA (integer factorization)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dirty="0" err="1"/>
              <a:t>ElGamal</a:t>
            </a:r>
            <a:r>
              <a:rPr lang="en-US" dirty="0"/>
              <a:t> (discrete logarithms on prime number fields)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dirty="0" err="1"/>
              <a:t>Menezes</a:t>
            </a:r>
            <a:r>
              <a:rPr lang="en-US" dirty="0"/>
              <a:t>-Vanstone (discrete logarithms on elliptic curves)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Keys sizes for security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dirty="0"/>
              <a:t>1024 bits for RSA and </a:t>
            </a:r>
            <a:r>
              <a:rPr lang="en-US" dirty="0" err="1"/>
              <a:t>ElGamal</a:t>
            </a:r>
            <a:endParaRPr lang="en-US" dirty="0"/>
          </a:p>
          <a:p>
            <a:pPr marL="669925" lvl="1" indent="-325438">
              <a:lnSpc>
                <a:spcPct val="90000"/>
              </a:lnSpc>
            </a:pPr>
            <a:r>
              <a:rPr lang="en-US" dirty="0"/>
              <a:t>160 bits for </a:t>
            </a:r>
            <a:r>
              <a:rPr lang="en-US" dirty="0" err="1"/>
              <a:t>Menezes</a:t>
            </a:r>
            <a:r>
              <a:rPr lang="en-US" dirty="0"/>
              <a:t>-Vanstone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dirty="0"/>
              <a:t>80 bits for block ciphers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Problems with secret key schemes</a:t>
            </a:r>
          </a:p>
          <a:p>
            <a:r>
              <a:rPr lang="en-US" dirty="0" smtClean="0"/>
              <a:t>Public key cryptography</a:t>
            </a:r>
          </a:p>
          <a:p>
            <a:pPr lvl="1"/>
            <a:r>
              <a:rPr lang="en-US" dirty="0" smtClean="0"/>
              <a:t>Integer factorization</a:t>
            </a:r>
          </a:p>
          <a:p>
            <a:pPr lvl="1"/>
            <a:r>
              <a:rPr lang="en-US" dirty="0" smtClean="0"/>
              <a:t>Discrete logarithms</a:t>
            </a:r>
            <a:endParaRPr lang="en-US" dirty="0" smtClean="0"/>
          </a:p>
          <a:p>
            <a:r>
              <a:rPr lang="en-US" dirty="0" smtClean="0"/>
              <a:t>How to achieve confidentiality, authentication, or both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0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Encryption 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3891186">
            <a:off x="4006850" y="4041775"/>
            <a:ext cx="32004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49450" y="2289175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>
                <a:latin typeface="Comic Sans MS" pitchFamily="66" charset="0"/>
                <a:cs typeface="Arial" pitchFamily="34" charset="0"/>
              </a:rPr>
              <a:t>Encrypt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64250" y="2289175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>
                <a:latin typeface="Comic Sans MS" pitchFamily="66" charset="0"/>
                <a:cs typeface="Arial" pitchFamily="34" charset="0"/>
              </a:rPr>
              <a:t>Decrypt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16200000">
            <a:off x="4502150" y="2098675"/>
            <a:ext cx="304800" cy="1143000"/>
          </a:xfrm>
          <a:prstGeom prst="can">
            <a:avLst>
              <a:gd name="adj" fmla="val 9375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321050" y="26701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226050" y="267017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035050" y="26701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7435850" y="26701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2406650" y="4041775"/>
            <a:ext cx="533400" cy="6096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2635250" y="30511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863850" y="4346575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6750050" y="305117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009775" y="4689475"/>
            <a:ext cx="178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Key Source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68688" y="1830387"/>
            <a:ext cx="260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Insecure channel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877888" y="2209800"/>
            <a:ext cx="90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7512050" y="22098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533775" y="25558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y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323975" y="2590800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7588250" y="2590800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1111250" y="5197475"/>
            <a:ext cx="34623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y = e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i="1">
                <a:latin typeface="Comic Sans MS" pitchFamily="66" charset="0"/>
                <a:cs typeface="Arial" pitchFamily="34" charset="0"/>
              </a:rPr>
              <a:t> (x)</a:t>
            </a:r>
            <a:r>
              <a:rPr lang="en-US">
                <a:latin typeface="Comic Sans MS" pitchFamily="66" charset="0"/>
                <a:cs typeface="Arial" pitchFamily="34" charset="0"/>
              </a:rPr>
              <a:t> :   Ciphertext</a:t>
            </a:r>
          </a:p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 = d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i="1">
                <a:latin typeface="Comic Sans MS" pitchFamily="66" charset="0"/>
                <a:cs typeface="Arial" pitchFamily="34" charset="0"/>
              </a:rPr>
              <a:t> (y)</a:t>
            </a:r>
            <a:r>
              <a:rPr lang="en-US">
                <a:latin typeface="Comic Sans MS" pitchFamily="66" charset="0"/>
                <a:cs typeface="Arial" pitchFamily="34" charset="0"/>
              </a:rPr>
              <a:t> :   Plaintext</a:t>
            </a:r>
            <a:endParaRPr lang="en-US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619375" y="3089275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6750050" y="30480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pic>
        <p:nvPicPr>
          <p:cNvPr id="27" name="Picture 25" descr="bd0665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050" y="5108575"/>
            <a:ext cx="914400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6" descr="pe017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1374775"/>
            <a:ext cx="8858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7" descr="bd057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050" y="1374775"/>
            <a:ext cx="687388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907088" y="5791200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Oscar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4067175" y="3927475"/>
            <a:ext cx="236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Secure Channel</a:t>
            </a:r>
          </a:p>
        </p:txBody>
      </p:sp>
    </p:spTree>
    <p:extLst>
      <p:ext uri="{BB962C8B-B14F-4D97-AF65-F5344CB8AC3E}">
        <p14:creationId xmlns:p14="http://schemas.microsoft.com/office/powerpoint/2010/main" val="419857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 Key Cryptosystems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Block ciphers and stream ciphers</a:t>
            </a:r>
          </a:p>
          <a:p>
            <a:r>
              <a:rPr lang="en-US" dirty="0"/>
              <a:t>Use </a:t>
            </a:r>
            <a:r>
              <a:rPr lang="en-US" dirty="0" smtClean="0"/>
              <a:t>the same </a:t>
            </a:r>
            <a:r>
              <a:rPr lang="en-US" dirty="0"/>
              <a:t>secret key on </a:t>
            </a:r>
            <a:r>
              <a:rPr lang="en-US" dirty="0" smtClean="0"/>
              <a:t>both sides </a:t>
            </a:r>
            <a:r>
              <a:rPr lang="en-US" dirty="0"/>
              <a:t>for encryption and decryption</a:t>
            </a:r>
          </a:p>
          <a:p>
            <a:r>
              <a:rPr lang="en-US" dirty="0"/>
              <a:t>Operations for </a:t>
            </a:r>
            <a:r>
              <a:rPr lang="en-US" i="1" dirty="0" err="1"/>
              <a:t>e</a:t>
            </a:r>
            <a:r>
              <a:rPr lang="en-US" i="1" baseline="-25000" dirty="0" err="1"/>
              <a:t>k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i="1" baseline="-25000" dirty="0" err="1"/>
              <a:t>k</a:t>
            </a:r>
            <a:r>
              <a:rPr lang="en-US" dirty="0"/>
              <a:t> are identical</a:t>
            </a:r>
          </a:p>
          <a:p>
            <a:r>
              <a:rPr lang="en-US" dirty="0" smtClean="0"/>
              <a:t>A separate key for each communication</a:t>
            </a:r>
            <a:endParaRPr lang="en-US" dirty="0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362200" y="4800600"/>
            <a:ext cx="901700" cy="1265238"/>
            <a:chOff x="528" y="912"/>
            <a:chExt cx="568" cy="797"/>
          </a:xfrm>
        </p:grpSpPr>
        <p:pic>
          <p:nvPicPr>
            <p:cNvPr id="6" name="Picture 11" descr="pe01732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" y="912"/>
              <a:ext cx="558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528" y="1421"/>
              <a:ext cx="5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Alice</a:t>
              </a:r>
            </a:p>
          </p:txBody>
        </p:sp>
      </p:grp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4267200" y="3657600"/>
            <a:ext cx="717550" cy="1223963"/>
            <a:chOff x="2022" y="912"/>
            <a:chExt cx="452" cy="771"/>
          </a:xfrm>
        </p:grpSpPr>
        <p:pic>
          <p:nvPicPr>
            <p:cNvPr id="9" name="Picture 14" descr="bd05761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4" y="912"/>
              <a:ext cx="35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2022" y="1395"/>
              <a:ext cx="4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Bob</a:t>
              </a: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6096000" y="4572000"/>
            <a:ext cx="914400" cy="1376363"/>
            <a:chOff x="620" y="2784"/>
            <a:chExt cx="576" cy="867"/>
          </a:xfrm>
        </p:grpSpPr>
        <p:pic>
          <p:nvPicPr>
            <p:cNvPr id="12" name="Picture 17" descr="bd05897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" y="2784"/>
              <a:ext cx="49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620" y="3363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Carol</a:t>
              </a:r>
            </a:p>
          </p:txBody>
        </p:sp>
      </p:grpSp>
      <p:sp>
        <p:nvSpPr>
          <p:cNvPr id="14" name="Line 24"/>
          <p:cNvSpPr>
            <a:spLocks noChangeShapeType="1"/>
          </p:cNvSpPr>
          <p:nvPr/>
        </p:nvSpPr>
        <p:spPr bwMode="auto">
          <a:xfrm flipH="1">
            <a:off x="3200400" y="41910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24"/>
          <p:cNvSpPr>
            <a:spLocks noChangeShapeType="1"/>
          </p:cNvSpPr>
          <p:nvPr/>
        </p:nvSpPr>
        <p:spPr bwMode="auto">
          <a:xfrm flipH="1" flipV="1">
            <a:off x="3352800" y="5562600"/>
            <a:ext cx="251460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 flipH="1" flipV="1">
            <a:off x="5029200" y="42672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257800" y="4038600"/>
            <a:ext cx="1349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K</a:t>
            </a:r>
            <a:r>
              <a:rPr lang="en-US" baseline="-25000">
                <a:latin typeface="Comic Sans MS" pitchFamily="66" charset="0"/>
                <a:cs typeface="Arial" pitchFamily="34" charset="0"/>
              </a:rPr>
              <a:t>bob&amp;Carol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590800" y="4114800"/>
            <a:ext cx="134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K</a:t>
            </a:r>
            <a:r>
              <a:rPr lang="en-US" baseline="-25000">
                <a:latin typeface="Comic Sans MS" pitchFamily="66" charset="0"/>
                <a:cs typeface="Arial" pitchFamily="34" charset="0"/>
              </a:rPr>
              <a:t>Alice&amp;Bob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657600" y="5562600"/>
            <a:ext cx="1481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K</a:t>
            </a:r>
            <a:r>
              <a:rPr lang="en-US" baseline="-25000">
                <a:latin typeface="Comic Sans MS" pitchFamily="66" charset="0"/>
                <a:cs typeface="Arial" pitchFamily="34" charset="0"/>
              </a:rPr>
              <a:t>Alice&amp;Carol</a:t>
            </a:r>
          </a:p>
        </p:txBody>
      </p:sp>
    </p:spTree>
    <p:extLst>
      <p:ext uri="{BB962C8B-B14F-4D97-AF65-F5344CB8AC3E}">
        <p14:creationId xmlns:p14="http://schemas.microsoft.com/office/powerpoint/2010/main" val="105517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with Secret </a:t>
            </a:r>
            <a:r>
              <a:rPr lang="en-US" dirty="0"/>
              <a:t>Key </a:t>
            </a:r>
            <a:r>
              <a:rPr lang="en-US" dirty="0" smtClean="0"/>
              <a:t>Schemes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distribution and management is a problem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key is disclosed, communications are </a:t>
            </a:r>
            <a:r>
              <a:rPr lang="en-US" dirty="0" smtClean="0"/>
              <a:t>compromised</a:t>
            </a:r>
            <a:endParaRPr lang="en-US" dirty="0"/>
          </a:p>
          <a:p>
            <a:pPr lvl="1"/>
            <a:r>
              <a:rPr lang="en-US" dirty="0"/>
              <a:t>How many secret keys do we need?</a:t>
            </a:r>
          </a:p>
          <a:p>
            <a:r>
              <a:rPr lang="en-US" dirty="0" smtClean="0"/>
              <a:t>How to provide non-repudiation</a:t>
            </a:r>
            <a:r>
              <a:rPr lang="en-US" dirty="0"/>
              <a:t>?  </a:t>
            </a:r>
          </a:p>
          <a:p>
            <a:pPr lvl="1"/>
            <a:r>
              <a:rPr lang="en-US" dirty="0"/>
              <a:t>What if a receiver forges a message and claims that is sent by a sender! Both have access to the secret key!</a:t>
            </a:r>
          </a:p>
          <a:p>
            <a:pPr lvl="1"/>
            <a:r>
              <a:rPr lang="en-US" dirty="0" smtClean="0"/>
              <a:t>Authentication, </a:t>
            </a:r>
            <a:r>
              <a:rPr lang="en-US" dirty="0"/>
              <a:t>which secret key cryptosystems do not </a:t>
            </a:r>
            <a:r>
              <a:rPr lang="en-US" dirty="0" smtClean="0"/>
              <a:t>provide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80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Problems with Secret Key </a:t>
            </a:r>
            <a:r>
              <a:rPr lang="en-US" dirty="0" smtClean="0"/>
              <a:t>Schemes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199" y="1219200"/>
            <a:ext cx="4038601" cy="4937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 secret key algorithm implies every pair of communicating entities share a secret key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Total number of keys is O(n</a:t>
            </a:r>
            <a:r>
              <a:rPr lang="en-US" sz="2800" baseline="30000" dirty="0"/>
              <a:t>2</a:t>
            </a:r>
            <a:r>
              <a:rPr lang="en-US" sz="2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For n users, we need n(n – 1)/2 pairs of </a:t>
            </a:r>
            <a:r>
              <a:rPr lang="en-US" sz="2800" dirty="0" smtClean="0"/>
              <a:t>keys</a:t>
            </a:r>
            <a:endParaRPr lang="en-US" sz="2500" dirty="0"/>
          </a:p>
          <a:p>
            <a:pPr>
              <a:lnSpc>
                <a:spcPct val="90000"/>
              </a:lnSpc>
            </a:pPr>
            <a:r>
              <a:rPr lang="en-US" sz="2800" dirty="0"/>
              <a:t>It is like having a mailbox for EACH pair of communicating people</a:t>
            </a:r>
          </a:p>
          <a:p>
            <a:endParaRPr lang="en-US" dirty="0"/>
          </a:p>
        </p:txBody>
      </p:sp>
      <p:pic>
        <p:nvPicPr>
          <p:cNvPr id="5" name="Picture 4" descr="bs002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5" y="2057400"/>
            <a:ext cx="555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s002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5" y="2667000"/>
            <a:ext cx="555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s002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650" y="3276600"/>
            <a:ext cx="555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s002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3886200"/>
            <a:ext cx="555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bs002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4508500"/>
            <a:ext cx="555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bs002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850" y="5194300"/>
            <a:ext cx="555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1447800"/>
            <a:ext cx="901700" cy="1265237"/>
            <a:chOff x="528" y="912"/>
            <a:chExt cx="568" cy="797"/>
          </a:xfrm>
        </p:grpSpPr>
        <p:pic>
          <p:nvPicPr>
            <p:cNvPr id="12" name="Picture 11" descr="pe01732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" y="912"/>
              <a:ext cx="558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528" y="1421"/>
              <a:ext cx="5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Alice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477125" y="1447800"/>
            <a:ext cx="717550" cy="1223962"/>
            <a:chOff x="2022" y="912"/>
            <a:chExt cx="452" cy="771"/>
          </a:xfrm>
        </p:grpSpPr>
        <p:pic>
          <p:nvPicPr>
            <p:cNvPr id="15" name="Picture 14" descr="bd05761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4" y="912"/>
              <a:ext cx="35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022" y="1395"/>
              <a:ext cx="4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Bob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251450" y="4419600"/>
            <a:ext cx="914400" cy="1376362"/>
            <a:chOff x="620" y="2784"/>
            <a:chExt cx="576" cy="867"/>
          </a:xfrm>
        </p:grpSpPr>
        <p:pic>
          <p:nvPicPr>
            <p:cNvPr id="18" name="Picture 17" descr="bd05897_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" y="2784"/>
              <a:ext cx="49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620" y="3363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Carol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629525" y="4419600"/>
            <a:ext cx="768350" cy="1300162"/>
            <a:chOff x="2118" y="2784"/>
            <a:chExt cx="484" cy="819"/>
          </a:xfrm>
        </p:grpSpPr>
        <p:pic>
          <p:nvPicPr>
            <p:cNvPr id="21" name="Picture 20" descr="bd16580_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784"/>
              <a:ext cx="48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118" y="3315"/>
              <a:ext cx="4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Dan</a:t>
              </a:r>
            </a:p>
          </p:txBody>
        </p:sp>
      </p:grp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5959475" y="2209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5959475" y="2209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5959475" y="2209800"/>
            <a:ext cx="457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6950075" y="2057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7026275" y="2057400"/>
            <a:ext cx="457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7026275" y="2057400"/>
            <a:ext cx="457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5959475" y="2971800"/>
            <a:ext cx="3810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5959475" y="4191000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V="1">
            <a:off x="5959475" y="54102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7026275" y="35814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H="1">
            <a:off x="7102475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7102475" y="46482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One mailbox for one person</a:t>
            </a:r>
          </a:p>
          <a:p>
            <a:pPr>
              <a:lnSpc>
                <a:spcPct val="90000"/>
              </a:lnSpc>
            </a:pPr>
            <a:r>
              <a:rPr lang="en-US" dirty="0"/>
              <a:t>Make a SLOT in the mailbox</a:t>
            </a:r>
          </a:p>
          <a:p>
            <a:pPr>
              <a:lnSpc>
                <a:spcPct val="90000"/>
              </a:lnSpc>
            </a:pPr>
            <a:r>
              <a:rPr lang="en-US" dirty="0"/>
              <a:t>Everyone (including Oscar) can deposit messages in the mailbox</a:t>
            </a:r>
          </a:p>
          <a:p>
            <a:pPr>
              <a:lnSpc>
                <a:spcPct val="90000"/>
              </a:lnSpc>
            </a:pPr>
            <a:r>
              <a:rPr lang="en-US" dirty="0"/>
              <a:t>Only the owner of the mailbox can recover the messages</a:t>
            </a:r>
          </a:p>
          <a:p>
            <a:pPr>
              <a:lnSpc>
                <a:spcPct val="90000"/>
              </a:lnSpc>
            </a:pPr>
            <a:r>
              <a:rPr lang="en-US" dirty="0"/>
              <a:t>So now for </a:t>
            </a:r>
            <a:r>
              <a:rPr lang="en-US" i="1" dirty="0"/>
              <a:t>n</a:t>
            </a:r>
            <a:r>
              <a:rPr lang="en-US" dirty="0"/>
              <a:t> users we only need </a:t>
            </a:r>
            <a:r>
              <a:rPr lang="en-US" i="1" dirty="0"/>
              <a:t>n</a:t>
            </a:r>
            <a:r>
              <a:rPr lang="en-US" dirty="0"/>
              <a:t> mailboxes and </a:t>
            </a:r>
            <a:r>
              <a:rPr lang="en-US" i="1" dirty="0"/>
              <a:t>n</a:t>
            </a:r>
            <a:r>
              <a:rPr lang="en-US" dirty="0"/>
              <a:t> keys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Public Key Cryptography?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Developed to address two key issues:</a:t>
            </a:r>
          </a:p>
          <a:p>
            <a:pPr lvl="1"/>
            <a:r>
              <a:rPr lang="en-US" b="1" dirty="0"/>
              <a:t>Key distribution</a:t>
            </a:r>
            <a:r>
              <a:rPr lang="en-US" dirty="0"/>
              <a:t> – how to have secure communications in general without having to trust a KDC with your key (Confidentiality)</a:t>
            </a:r>
          </a:p>
          <a:p>
            <a:pPr lvl="1"/>
            <a:r>
              <a:rPr lang="en-US" b="1" dirty="0"/>
              <a:t>Digital signatures</a:t>
            </a:r>
            <a:r>
              <a:rPr lang="en-US" dirty="0"/>
              <a:t> – how to verify a message comes intact from the claimed sender (non-repudiation)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3559</TotalTime>
  <Words>1022</Words>
  <Application>Microsoft Office PowerPoint</Application>
  <PresentationFormat>On-screen Show (4:3)</PresentationFormat>
  <Paragraphs>253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Public Key Cryptography</vt:lpstr>
      <vt:lpstr>What we have looked at so far</vt:lpstr>
      <vt:lpstr>Outline</vt:lpstr>
      <vt:lpstr>Conventional Encryption Model</vt:lpstr>
      <vt:lpstr>Secret Key Cryptosystems</vt:lpstr>
      <vt:lpstr>Problems with Secret Key Schemes</vt:lpstr>
      <vt:lpstr>Problems with Secret Key Schemes (cont.)</vt:lpstr>
      <vt:lpstr>Solution</vt:lpstr>
      <vt:lpstr>Why Public Key Cryptography?</vt:lpstr>
      <vt:lpstr>Public Key Cryptography</vt:lpstr>
      <vt:lpstr>Public Key Encryption Model</vt:lpstr>
      <vt:lpstr>Requirements</vt:lpstr>
      <vt:lpstr>What can satisfy these requirements?</vt:lpstr>
      <vt:lpstr>Integer Factorization</vt:lpstr>
      <vt:lpstr>Discrete Logarithm</vt:lpstr>
      <vt:lpstr>Trapdoor One-Way Functions</vt:lpstr>
      <vt:lpstr>Providing Confidentiality</vt:lpstr>
      <vt:lpstr>Providing Authentication</vt:lpstr>
      <vt:lpstr>Providing Authentication &amp; Confidentiality</vt:lpstr>
      <vt:lpstr>Remarks</vt:lpstr>
      <vt:lpstr>Public Key Algorithms and Security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 Masoumzadeh</cp:lastModifiedBy>
  <cp:revision>460</cp:revision>
  <dcterms:created xsi:type="dcterms:W3CDTF">2006-08-16T00:00:00Z</dcterms:created>
  <dcterms:modified xsi:type="dcterms:W3CDTF">2013-03-05T05:10:25Z</dcterms:modified>
</cp:coreProperties>
</file>